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Syncopate" charset="0"/>
      <p:regular r:id="rId16"/>
      <p:bold r:id="rId17"/>
    </p:embeddedFont>
    <p:embeddedFont>
      <p:font typeface="Cambria" pitchFamily="18" charset="0"/>
      <p:regular r:id="rId18"/>
      <p:bold r:id="rId19"/>
      <p:italic r:id="rId20"/>
      <p:boldItalic r:id="rId21"/>
    </p:embeddedFont>
    <p:embeddedFont>
      <p:font typeface="Amatic SC"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108" y="-9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worldatlas.com/webimage/countrys/na.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www.worldatlas.com/webimage/countrys/namerica/mx.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165175" y="153000"/>
            <a:ext cx="8152800" cy="4837499"/>
          </a:xfrm>
          <a:prstGeom prst="rect">
            <a:avLst/>
          </a:prstGeom>
        </p:spPr>
        <p:txBody>
          <a:bodyPr lIns="91425" tIns="91425" rIns="91425" bIns="91425" anchor="b" anchorCtr="0">
            <a:noAutofit/>
          </a:bodyPr>
          <a:lstStyle/>
          <a:p>
            <a:pPr lvl="0" algn="l">
              <a:spcBef>
                <a:spcPts val="0"/>
              </a:spcBef>
              <a:buNone/>
            </a:pPr>
            <a:r>
              <a:rPr lang="en" sz="9600"/>
              <a:t> </a:t>
            </a:r>
          </a:p>
        </p:txBody>
      </p:sp>
      <p:sp>
        <p:nvSpPr>
          <p:cNvPr id="55" name="Shape 55"/>
          <p:cNvSpPr txBox="1"/>
          <p:nvPr/>
        </p:nvSpPr>
        <p:spPr>
          <a:xfrm>
            <a:off x="1267550" y="3614075"/>
            <a:ext cx="6882300" cy="680999"/>
          </a:xfrm>
          <a:prstGeom prst="rect">
            <a:avLst/>
          </a:prstGeom>
          <a:noFill/>
          <a:ln>
            <a:noFill/>
          </a:ln>
        </p:spPr>
        <p:txBody>
          <a:bodyPr lIns="91425" tIns="91425" rIns="91425" bIns="91425" anchor="t" anchorCtr="0">
            <a:noAutofit/>
          </a:bodyPr>
          <a:lstStyle/>
          <a:p>
            <a:pPr lvl="0" algn="ctr">
              <a:spcBef>
                <a:spcPts val="0"/>
              </a:spcBef>
              <a:buNone/>
            </a:pPr>
            <a:r>
              <a:rPr lang="en" sz="3600">
                <a:solidFill>
                  <a:srgbClr val="FF0000"/>
                </a:solidFill>
              </a:rPr>
              <a:t>By: Ashley Ferguson</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68850" y="0"/>
            <a:ext cx="4088700" cy="572699"/>
          </a:xfrm>
          <a:prstGeom prst="rect">
            <a:avLst/>
          </a:prstGeom>
        </p:spPr>
        <p:txBody>
          <a:bodyPr lIns="91425" tIns="91425" rIns="91425" bIns="91425" anchor="t" anchorCtr="0">
            <a:noAutofit/>
          </a:bodyPr>
          <a:lstStyle/>
          <a:p>
            <a:pPr lvl="0" algn="ctr">
              <a:spcBef>
                <a:spcPts val="0"/>
              </a:spcBef>
              <a:buNone/>
            </a:pPr>
            <a:r>
              <a:rPr lang="en">
                <a:solidFill>
                  <a:srgbClr val="FF0000"/>
                </a:solidFill>
                <a:highlight>
                  <a:srgbClr val="FFFF00"/>
                </a:highlight>
                <a:latin typeface="Amatic SC"/>
                <a:ea typeface="Amatic SC"/>
                <a:cs typeface="Amatic SC"/>
                <a:sym typeface="Amatic SC"/>
              </a:rPr>
              <a:t> </a:t>
            </a:r>
            <a:r>
              <a:rPr lang="en" sz="5300" b="1">
                <a:solidFill>
                  <a:srgbClr val="FF0000"/>
                </a:solidFill>
                <a:highlight>
                  <a:srgbClr val="FFFF00"/>
                </a:highlight>
                <a:latin typeface="Amatic SC"/>
                <a:ea typeface="Amatic SC"/>
                <a:cs typeface="Amatic SC"/>
                <a:sym typeface="Amatic SC"/>
              </a:rPr>
              <a:t>Languages and common phrases used in Mexico </a:t>
            </a:r>
          </a:p>
        </p:txBody>
      </p:sp>
      <p:sp>
        <p:nvSpPr>
          <p:cNvPr id="118" name="Shape 118"/>
          <p:cNvSpPr txBox="1">
            <a:spLocks noGrp="1"/>
          </p:cNvSpPr>
          <p:nvPr>
            <p:ph type="body" idx="1"/>
          </p:nvPr>
        </p:nvSpPr>
        <p:spPr>
          <a:xfrm>
            <a:off x="476800" y="2784425"/>
            <a:ext cx="3472800" cy="3416400"/>
          </a:xfrm>
          <a:prstGeom prst="rect">
            <a:avLst/>
          </a:prstGeom>
        </p:spPr>
        <p:txBody>
          <a:bodyPr lIns="91425" tIns="91425" rIns="91425" bIns="91425" anchor="t" anchorCtr="0">
            <a:noAutofit/>
          </a:bodyPr>
          <a:lstStyle/>
          <a:p>
            <a:pPr lvl="0" algn="ctr">
              <a:spcBef>
                <a:spcPts val="0"/>
              </a:spcBef>
              <a:buNone/>
            </a:pPr>
            <a:r>
              <a:rPr lang="en" sz="2500">
                <a:solidFill>
                  <a:srgbClr val="FF0000"/>
                </a:solidFill>
                <a:latin typeface="Cambria"/>
                <a:ea typeface="Cambria"/>
                <a:cs typeface="Cambria"/>
                <a:sym typeface="Cambria"/>
              </a:rPr>
              <a:t> The three most common languages spoken in Mexico is Spanish, English, and Nahuatl .</a:t>
            </a:r>
          </a:p>
        </p:txBody>
      </p:sp>
      <p:pic>
        <p:nvPicPr>
          <p:cNvPr id="119" name="Shape 119"/>
          <p:cNvPicPr preferRelativeResize="0"/>
          <p:nvPr/>
        </p:nvPicPr>
        <p:blipFill rotWithShape="1">
          <a:blip r:embed="rId3">
            <a:alphaModFix/>
          </a:blip>
          <a:srcRect l="28436" r="26788"/>
          <a:stretch/>
        </p:blipFill>
        <p:spPr>
          <a:xfrm>
            <a:off x="5194300" y="199225"/>
            <a:ext cx="3727449" cy="4734725"/>
          </a:xfrm>
          <a:prstGeom prst="rect">
            <a:avLst/>
          </a:prstGeom>
          <a:noFill/>
          <a:ln w="228600" cap="flat" cmpd="sng">
            <a:solidFill>
              <a:srgbClr val="FF0000"/>
            </a:solidFill>
            <a:prstDash val="solid"/>
            <a:round/>
            <a:headEnd type="none" w="med" len="med"/>
            <a:tailEnd type="none" w="med" len="med"/>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174900" y="0"/>
            <a:ext cx="4616400" cy="841800"/>
          </a:xfrm>
          <a:prstGeom prst="rect">
            <a:avLst/>
          </a:prstGeom>
        </p:spPr>
        <p:txBody>
          <a:bodyPr lIns="91425" tIns="91425" rIns="91425" bIns="91425" anchor="ctr" anchorCtr="0">
            <a:noAutofit/>
          </a:bodyPr>
          <a:lstStyle/>
          <a:p>
            <a:pPr lvl="0">
              <a:spcBef>
                <a:spcPts val="0"/>
              </a:spcBef>
              <a:buNone/>
            </a:pPr>
            <a:r>
              <a:rPr lang="en" sz="3900">
                <a:solidFill>
                  <a:srgbClr val="FF0000"/>
                </a:solidFill>
                <a:highlight>
                  <a:srgbClr val="FFFF00"/>
                </a:highlight>
                <a:latin typeface="Amatic SC"/>
                <a:ea typeface="Amatic SC"/>
                <a:cs typeface="Amatic SC"/>
                <a:sym typeface="Amatic SC"/>
              </a:rPr>
              <a:t> Hand gestures and body language </a:t>
            </a:r>
          </a:p>
        </p:txBody>
      </p:sp>
      <p:sp>
        <p:nvSpPr>
          <p:cNvPr id="125" name="Shape 125"/>
          <p:cNvSpPr txBox="1"/>
          <p:nvPr/>
        </p:nvSpPr>
        <p:spPr>
          <a:xfrm>
            <a:off x="-3250" y="1517650"/>
            <a:ext cx="8972700" cy="3000000"/>
          </a:xfrm>
          <a:prstGeom prst="rect">
            <a:avLst/>
          </a:prstGeom>
          <a:noFill/>
          <a:ln>
            <a:noFill/>
          </a:ln>
        </p:spPr>
        <p:txBody>
          <a:bodyPr lIns="91425" tIns="91425" rIns="91425" bIns="91425" anchor="ctr" anchorCtr="0">
            <a:noAutofit/>
          </a:bodyPr>
          <a:lstStyle/>
          <a:p>
            <a:pPr lvl="0" algn="ctr" rtl="0">
              <a:spcBef>
                <a:spcPts val="0"/>
              </a:spcBef>
              <a:buNone/>
            </a:pPr>
            <a:r>
              <a:rPr lang="en" sz="1700">
                <a:solidFill>
                  <a:srgbClr val="FF0000"/>
                </a:solidFill>
                <a:latin typeface="Cambria"/>
                <a:ea typeface="Cambria"/>
                <a:cs typeface="Cambria"/>
                <a:sym typeface="Cambria"/>
              </a:rPr>
              <a:t>A warm, somewhat soft handshake is the customary greeting among both men and women. Men should let the woman make the first move toward handshaking. After the second or third meeting, Mexican men may begin with or add the abrazo, the embrace along with a few pats on the back. Women friends will embrace lightly and pretend to kiss a cheek.</a:t>
            </a:r>
            <a:br>
              <a:rPr lang="en" sz="1700">
                <a:solidFill>
                  <a:srgbClr val="FF0000"/>
                </a:solidFill>
                <a:latin typeface="Cambria"/>
                <a:ea typeface="Cambria"/>
                <a:cs typeface="Cambria"/>
                <a:sym typeface="Cambria"/>
              </a:rPr>
            </a:br>
            <a:r>
              <a:rPr lang="en" sz="1700">
                <a:solidFill>
                  <a:srgbClr val="FF0000"/>
                </a:solidFill>
                <a:latin typeface="Cambria"/>
                <a:ea typeface="Cambria"/>
                <a:cs typeface="Cambria"/>
                <a:sym typeface="Cambria"/>
              </a:rPr>
              <a:t>In some areas of Mexico, you may encounter an unusual addition to the handshake where, after gripping the palm, the two people slide their hands upward to grasp each other’s thumbs.</a:t>
            </a:r>
            <a:br>
              <a:rPr lang="en" sz="1700">
                <a:solidFill>
                  <a:srgbClr val="FF0000"/>
                </a:solidFill>
                <a:latin typeface="Cambria"/>
                <a:ea typeface="Cambria"/>
                <a:cs typeface="Cambria"/>
                <a:sym typeface="Cambria"/>
              </a:rPr>
            </a:br>
            <a:r>
              <a:rPr lang="en" sz="1700">
                <a:solidFill>
                  <a:srgbClr val="FF0000"/>
                </a:solidFill>
                <a:latin typeface="Cambria"/>
                <a:ea typeface="Cambria"/>
                <a:cs typeface="Cambria"/>
                <a:sym typeface="Cambria"/>
              </a:rPr>
              <a:t>Many Mexicans are ‘touch oriented.’ This means they may linger over a handshake, they may touch the forearm or elbow, or they may even casually finger the lapel of the other person’s suit. All these touches merely signify a willingness to be friendly nothing more.</a:t>
            </a:r>
            <a:br>
              <a:rPr lang="en" sz="1700">
                <a:solidFill>
                  <a:srgbClr val="FF0000"/>
                </a:solidFill>
                <a:latin typeface="Cambria"/>
                <a:ea typeface="Cambria"/>
                <a:cs typeface="Cambria"/>
                <a:sym typeface="Cambria"/>
              </a:rPr>
            </a:br>
            <a:r>
              <a:rPr lang="en" sz="1700">
                <a:solidFill>
                  <a:srgbClr val="FF0000"/>
                </a:solidFill>
                <a:latin typeface="Cambria"/>
                <a:ea typeface="Cambria"/>
                <a:cs typeface="Cambria"/>
                <a:sym typeface="Cambria"/>
              </a:rPr>
              <a:t>If a man stands with his hands on his hips, it suggests hostility.</a:t>
            </a:r>
            <a:br>
              <a:rPr lang="en" sz="1700">
                <a:solidFill>
                  <a:srgbClr val="FF0000"/>
                </a:solidFill>
                <a:latin typeface="Cambria"/>
                <a:ea typeface="Cambria"/>
                <a:cs typeface="Cambria"/>
                <a:sym typeface="Cambria"/>
              </a:rPr>
            </a:br>
            <a:r>
              <a:rPr lang="en" sz="1700">
                <a:solidFill>
                  <a:srgbClr val="FF0000"/>
                </a:solidFill>
                <a:latin typeface="Cambria"/>
                <a:ea typeface="Cambria"/>
                <a:cs typeface="Cambria"/>
                <a:sym typeface="Cambria"/>
              </a:rPr>
              <a:t>Deference is shown to the elderly, so give way to them in public and don’t object if they are waited on first.</a:t>
            </a:r>
            <a:br>
              <a:rPr lang="en" sz="1700">
                <a:solidFill>
                  <a:srgbClr val="FF0000"/>
                </a:solidFill>
                <a:latin typeface="Cambria"/>
                <a:ea typeface="Cambria"/>
                <a:cs typeface="Cambria"/>
                <a:sym typeface="Cambria"/>
              </a:rPr>
            </a:br>
            <a:r>
              <a:rPr lang="en" sz="1700">
                <a:solidFill>
                  <a:srgbClr val="FF0000"/>
                </a:solidFill>
                <a:latin typeface="Cambria"/>
                <a:ea typeface="Cambria"/>
                <a:cs typeface="Cambria"/>
                <a:sym typeface="Cambria"/>
              </a:rPr>
              <a:t>Never visit churches or religious sites while wearing shorts, tank tops, or cut-off shirts or shorts.</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a:blip r:embed="rId3">
            <a:alphaModFix/>
          </a:blip>
          <a:stretch>
            <a:fillRect/>
          </a:stretch>
        </p:blipFill>
        <p:spPr>
          <a:xfrm>
            <a:off x="0" y="0"/>
            <a:ext cx="4476750" cy="2969574"/>
          </a:xfrm>
          <a:prstGeom prst="rect">
            <a:avLst/>
          </a:prstGeom>
          <a:noFill/>
          <a:ln>
            <a:noFill/>
          </a:ln>
        </p:spPr>
      </p:pic>
      <p:pic>
        <p:nvPicPr>
          <p:cNvPr id="131" name="Shape 131"/>
          <p:cNvPicPr preferRelativeResize="0"/>
          <p:nvPr/>
        </p:nvPicPr>
        <p:blipFill>
          <a:blip r:embed="rId4">
            <a:alphaModFix/>
          </a:blip>
          <a:stretch>
            <a:fillRect/>
          </a:stretch>
        </p:blipFill>
        <p:spPr>
          <a:xfrm>
            <a:off x="2808298" y="2327625"/>
            <a:ext cx="6335699" cy="2815874"/>
          </a:xfrm>
          <a:prstGeom prst="rect">
            <a:avLst/>
          </a:prstGeom>
          <a:noFill/>
          <a:ln>
            <a:noFill/>
          </a:ln>
        </p:spPr>
      </p:pic>
      <p:pic>
        <p:nvPicPr>
          <p:cNvPr id="132" name="Shape 132"/>
          <p:cNvPicPr preferRelativeResize="0"/>
          <p:nvPr/>
        </p:nvPicPr>
        <p:blipFill>
          <a:blip r:embed="rId5">
            <a:alphaModFix/>
          </a:blip>
          <a:stretch>
            <a:fillRect/>
          </a:stretch>
        </p:blipFill>
        <p:spPr>
          <a:xfrm>
            <a:off x="5181600" y="0"/>
            <a:ext cx="3962400" cy="2489200"/>
          </a:xfrm>
          <a:prstGeom prst="rect">
            <a:avLst/>
          </a:prstGeom>
          <a:noFill/>
          <a:ln>
            <a:noFill/>
          </a:ln>
        </p:spPr>
      </p:pic>
      <p:pic>
        <p:nvPicPr>
          <p:cNvPr id="133" name="Shape 133"/>
          <p:cNvPicPr preferRelativeResize="0"/>
          <p:nvPr/>
        </p:nvPicPr>
        <p:blipFill>
          <a:blip r:embed="rId6">
            <a:alphaModFix/>
          </a:blip>
          <a:stretch>
            <a:fillRect/>
          </a:stretch>
        </p:blipFill>
        <p:spPr>
          <a:xfrm>
            <a:off x="0" y="2654299"/>
            <a:ext cx="3820355" cy="2489200"/>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Etiquettescholar.com</a:t>
            </a:r>
          </a:p>
        </p:txBody>
      </p:sp>
      <p:sp>
        <p:nvSpPr>
          <p:cNvPr id="139" name="Shape 139"/>
          <p:cNvSpPr txBox="1">
            <a:spLocks noGrp="1"/>
          </p:cNvSpPr>
          <p:nvPr>
            <p:ph type="body" idx="1"/>
          </p:nvPr>
        </p:nvSpPr>
        <p:spPr>
          <a:xfrm>
            <a:off x="311700" y="1152475"/>
            <a:ext cx="8520599" cy="727200"/>
          </a:xfrm>
          <a:prstGeom prst="rect">
            <a:avLst/>
          </a:prstGeom>
        </p:spPr>
        <p:txBody>
          <a:bodyPr lIns="91425" tIns="91425" rIns="91425" bIns="91425" anchor="t" anchorCtr="0">
            <a:noAutofit/>
          </a:bodyPr>
          <a:lstStyle/>
          <a:p>
            <a:pPr lvl="0" rtl="0">
              <a:spcBef>
                <a:spcPts val="0"/>
              </a:spcBef>
              <a:buNone/>
            </a:pPr>
            <a:r>
              <a:rPr lang="en" sz="2400" b="1">
                <a:latin typeface="Cambria"/>
                <a:ea typeface="Cambria"/>
                <a:cs typeface="Cambria"/>
                <a:sym typeface="Cambria"/>
              </a:rPr>
              <a:t>Hispanic-marketing com</a:t>
            </a:r>
          </a:p>
        </p:txBody>
      </p:sp>
      <p:sp>
        <p:nvSpPr>
          <p:cNvPr id="140" name="Shape 140"/>
          <p:cNvSpPr txBox="1"/>
          <p:nvPr/>
        </p:nvSpPr>
        <p:spPr>
          <a:xfrm>
            <a:off x="410200" y="1748277"/>
            <a:ext cx="7803000" cy="572699"/>
          </a:xfrm>
          <a:prstGeom prst="rect">
            <a:avLst/>
          </a:prstGeom>
          <a:noFill/>
          <a:ln>
            <a:noFill/>
          </a:ln>
        </p:spPr>
        <p:txBody>
          <a:bodyPr lIns="91425" tIns="91425" rIns="91425" bIns="91425" anchor="t" anchorCtr="0">
            <a:noAutofit/>
          </a:bodyPr>
          <a:lstStyle/>
          <a:p>
            <a:pPr lvl="0">
              <a:spcBef>
                <a:spcPts val="0"/>
              </a:spcBef>
              <a:buNone/>
            </a:pPr>
            <a:r>
              <a:rPr lang="en" sz="1900" b="1">
                <a:latin typeface="Cambria"/>
                <a:ea typeface="Cambria"/>
                <a:cs typeface="Cambria"/>
                <a:sym typeface="Cambria"/>
              </a:rPr>
              <a:t>http://www.kwintessential.co.uk</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91700" y="445025"/>
            <a:ext cx="8520599" cy="572699"/>
          </a:xfrm>
          <a:prstGeom prst="rect">
            <a:avLst/>
          </a:prstGeom>
        </p:spPr>
        <p:txBody>
          <a:bodyPr lIns="91425" tIns="91425" rIns="91425" bIns="91425" anchor="t" anchorCtr="0">
            <a:noAutofit/>
          </a:bodyPr>
          <a:lstStyle/>
          <a:p>
            <a:pPr lvl="0">
              <a:spcBef>
                <a:spcPts val="0"/>
              </a:spcBef>
              <a:buNone/>
            </a:pPr>
            <a:r>
              <a:rPr lang="en">
                <a:solidFill>
                  <a:srgbClr val="FFFFFF"/>
                </a:solidFill>
              </a:rPr>
              <a:t>    </a:t>
            </a:r>
          </a:p>
        </p:txBody>
      </p:sp>
      <p:sp>
        <p:nvSpPr>
          <p:cNvPr id="61" name="Shape 61"/>
          <p:cNvSpPr txBox="1">
            <a:spLocks noGrp="1"/>
          </p:cNvSpPr>
          <p:nvPr>
            <p:ph type="body" idx="1"/>
          </p:nvPr>
        </p:nvSpPr>
        <p:spPr>
          <a:xfrm>
            <a:off x="311700" y="1017725"/>
            <a:ext cx="8520599" cy="3416400"/>
          </a:xfrm>
          <a:prstGeom prst="rect">
            <a:avLst/>
          </a:prstGeom>
        </p:spPr>
        <p:txBody>
          <a:bodyPr lIns="91425" tIns="91425" rIns="91425" bIns="91425" anchor="t" anchorCtr="0">
            <a:noAutofit/>
          </a:bodyPr>
          <a:lstStyle/>
          <a:p>
            <a:pPr lvl="0">
              <a:spcBef>
                <a:spcPts val="0"/>
              </a:spcBef>
              <a:buNone/>
            </a:pPr>
            <a:endParaRPr/>
          </a:p>
        </p:txBody>
      </p:sp>
      <p:pic>
        <p:nvPicPr>
          <p:cNvPr id="62" name="Shape 62"/>
          <p:cNvPicPr preferRelativeResize="0"/>
          <p:nvPr/>
        </p:nvPicPr>
        <p:blipFill>
          <a:blip r:embed="rId3">
            <a:alphaModFix/>
          </a:blip>
          <a:stretch>
            <a:fillRect/>
          </a:stretch>
        </p:blipFill>
        <p:spPr>
          <a:xfrm>
            <a:off x="1073249" y="292100"/>
            <a:ext cx="6699626" cy="4700898"/>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sz="4800">
                <a:solidFill>
                  <a:srgbClr val="FFFFFF"/>
                </a:solidFill>
                <a:latin typeface="Syncopate"/>
                <a:ea typeface="Syncopate"/>
                <a:cs typeface="Syncopate"/>
                <a:sym typeface="Syncopate"/>
              </a:rPr>
              <a:t>INFO</a:t>
            </a:r>
          </a:p>
        </p:txBody>
      </p:sp>
      <p:sp>
        <p:nvSpPr>
          <p:cNvPr id="68" name="Shape 68"/>
          <p:cNvSpPr txBox="1">
            <a:spLocks noGrp="1"/>
          </p:cNvSpPr>
          <p:nvPr>
            <p:ph type="body" idx="1"/>
          </p:nvPr>
        </p:nvSpPr>
        <p:spPr>
          <a:xfrm>
            <a:off x="311700" y="2207175"/>
            <a:ext cx="8520599" cy="3416400"/>
          </a:xfrm>
          <a:prstGeom prst="rect">
            <a:avLst/>
          </a:prstGeom>
        </p:spPr>
        <p:txBody>
          <a:bodyPr lIns="91425" tIns="91425" rIns="91425" bIns="91425" anchor="t" anchorCtr="0">
            <a:noAutofit/>
          </a:bodyPr>
          <a:lstStyle/>
          <a:p>
            <a:pPr marL="457200" lvl="0" indent="-228600" rtl="0">
              <a:spcBef>
                <a:spcPts val="0"/>
              </a:spcBef>
              <a:buClr>
                <a:srgbClr val="FFFFFF"/>
              </a:buClr>
              <a:buFont typeface="Cambria"/>
            </a:pPr>
            <a:r>
              <a:rPr lang="en">
                <a:solidFill>
                  <a:srgbClr val="FFFFFF"/>
                </a:solidFill>
                <a:highlight>
                  <a:srgbClr val="000000"/>
                </a:highlight>
                <a:latin typeface="Cambria"/>
                <a:ea typeface="Cambria"/>
                <a:cs typeface="Cambria"/>
                <a:sym typeface="Cambria"/>
              </a:rPr>
              <a:t>Located in the continent of </a:t>
            </a:r>
            <a:r>
              <a:rPr lang="en">
                <a:solidFill>
                  <a:srgbClr val="FFFFFF"/>
                </a:solidFill>
                <a:highlight>
                  <a:srgbClr val="000000"/>
                </a:highlight>
                <a:latin typeface="Cambria"/>
                <a:ea typeface="Cambria"/>
                <a:cs typeface="Cambria"/>
                <a:sym typeface="Cambria"/>
                <a:hlinkClick r:id="rId3"/>
              </a:rPr>
              <a:t>North America</a:t>
            </a:r>
            <a:r>
              <a:rPr lang="en">
                <a:solidFill>
                  <a:srgbClr val="FFFFFF"/>
                </a:solidFill>
                <a:highlight>
                  <a:srgbClr val="000000"/>
                </a:highlight>
                <a:latin typeface="Cambria"/>
                <a:ea typeface="Cambria"/>
                <a:cs typeface="Cambria"/>
                <a:sym typeface="Cambria"/>
              </a:rPr>
              <a:t>, </a:t>
            </a:r>
            <a:r>
              <a:rPr lang="en">
                <a:solidFill>
                  <a:srgbClr val="FFFFFF"/>
                </a:solidFill>
                <a:highlight>
                  <a:srgbClr val="000000"/>
                </a:highlight>
                <a:latin typeface="Cambria"/>
                <a:ea typeface="Cambria"/>
                <a:cs typeface="Cambria"/>
                <a:sym typeface="Cambria"/>
                <a:hlinkClick r:id="rId4"/>
              </a:rPr>
              <a:t>Mexico</a:t>
            </a:r>
            <a:r>
              <a:rPr lang="en">
                <a:solidFill>
                  <a:srgbClr val="FFFFFF"/>
                </a:solidFill>
                <a:highlight>
                  <a:srgbClr val="000000"/>
                </a:highlight>
                <a:latin typeface="Cambria"/>
                <a:ea typeface="Cambria"/>
                <a:cs typeface="Cambria"/>
                <a:sym typeface="Cambria"/>
              </a:rPr>
              <a:t> covers 1,943,945 square kilometers of land and 20,430 square kilometers of water, making it the 14th largest nation in the world with a total area of 1,964,375 square kilometers.</a:t>
            </a:r>
          </a:p>
          <a:p>
            <a:pPr marL="457200" lvl="0" indent="-228600" rtl="0">
              <a:spcBef>
                <a:spcPts val="0"/>
              </a:spcBef>
              <a:buClr>
                <a:srgbClr val="FFFFFF"/>
              </a:buClr>
              <a:buFont typeface="Cambria"/>
            </a:pPr>
            <a:r>
              <a:rPr lang="en" b="1">
                <a:solidFill>
                  <a:srgbClr val="FFFFFF"/>
                </a:solidFill>
                <a:highlight>
                  <a:srgbClr val="000000"/>
                </a:highlight>
                <a:latin typeface="Cambria"/>
                <a:ea typeface="Cambria"/>
                <a:cs typeface="Cambria"/>
                <a:sym typeface="Cambria"/>
              </a:rPr>
              <a:t>Mexico is run by a federal republic under a centralized government.</a:t>
            </a:r>
          </a:p>
          <a:p>
            <a:pPr marL="457200" lvl="0" indent="-228600" rtl="0">
              <a:spcBef>
                <a:spcPts val="0"/>
              </a:spcBef>
              <a:buClr>
                <a:srgbClr val="FFFFFF"/>
              </a:buClr>
              <a:buFont typeface="Cambria"/>
            </a:pPr>
            <a:r>
              <a:rPr lang="en" b="1">
                <a:solidFill>
                  <a:srgbClr val="FFFFFF"/>
                </a:solidFill>
                <a:highlight>
                  <a:srgbClr val="000000"/>
                </a:highlight>
                <a:latin typeface="Cambria"/>
                <a:ea typeface="Cambria"/>
                <a:cs typeface="Cambria"/>
                <a:sym typeface="Cambria"/>
              </a:rPr>
              <a:t>Mexico is a capitalist country.</a:t>
            </a:r>
          </a:p>
          <a:p>
            <a:pPr marL="457200" lvl="0" indent="-228600" rtl="0">
              <a:spcBef>
                <a:spcPts val="0"/>
              </a:spcBef>
              <a:buClr>
                <a:srgbClr val="FFFFFF"/>
              </a:buClr>
              <a:buFont typeface="Cambria"/>
            </a:pPr>
            <a:r>
              <a:rPr lang="en" b="1">
                <a:solidFill>
                  <a:srgbClr val="FFFFFF"/>
                </a:solidFill>
                <a:highlight>
                  <a:srgbClr val="000000"/>
                </a:highlight>
                <a:latin typeface="Cambria"/>
                <a:ea typeface="Cambria"/>
                <a:cs typeface="Cambria"/>
                <a:sym typeface="Cambria"/>
              </a:rPr>
              <a:t>Mexico is under a mixed economy but the government has a little more control over business.</a:t>
            </a:r>
          </a:p>
        </p:txBody>
      </p:sp>
      <p:pic>
        <p:nvPicPr>
          <p:cNvPr id="69" name="Shape 69"/>
          <p:cNvPicPr preferRelativeResize="0"/>
          <p:nvPr/>
        </p:nvPicPr>
        <p:blipFill>
          <a:blip r:embed="rId5">
            <a:alphaModFix/>
          </a:blip>
          <a:stretch>
            <a:fillRect/>
          </a:stretch>
        </p:blipFill>
        <p:spPr>
          <a:xfrm>
            <a:off x="5988837" y="359325"/>
            <a:ext cx="2466975" cy="184785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solidFill>
                  <a:srgbClr val="FFFFFF"/>
                </a:solidFill>
              </a:rPr>
              <a:t>Business greetings and attire:</a:t>
            </a:r>
          </a:p>
        </p:txBody>
      </p:sp>
      <p:sp>
        <p:nvSpPr>
          <p:cNvPr id="75" name="Shape 75"/>
          <p:cNvSpPr txBox="1">
            <a:spLocks noGrp="1"/>
          </p:cNvSpPr>
          <p:nvPr>
            <p:ph type="body" idx="1"/>
          </p:nvPr>
        </p:nvSpPr>
        <p:spPr>
          <a:xfrm>
            <a:off x="311700" y="1152475"/>
            <a:ext cx="8520599" cy="3990899"/>
          </a:xfrm>
          <a:prstGeom prst="rect">
            <a:avLst/>
          </a:prstGeom>
        </p:spPr>
        <p:txBody>
          <a:bodyPr lIns="91425" tIns="91425" rIns="91425" bIns="91425" anchor="t" anchorCtr="0">
            <a:noAutofit/>
          </a:bodyPr>
          <a:lstStyle/>
          <a:p>
            <a:pPr marL="457200" lvl="0" indent="-317500" rtl="0">
              <a:spcBef>
                <a:spcPts val="0"/>
              </a:spcBef>
              <a:buClr>
                <a:srgbClr val="000000"/>
              </a:buClr>
              <a:buSzPct val="100000"/>
              <a:buFont typeface="Cambria"/>
            </a:pPr>
            <a:r>
              <a:rPr lang="en" sz="1400">
                <a:solidFill>
                  <a:srgbClr val="000000"/>
                </a:solidFill>
                <a:latin typeface="Cambria"/>
                <a:ea typeface="Cambria"/>
                <a:cs typeface="Cambria"/>
                <a:sym typeface="Cambria"/>
              </a:rPr>
              <a:t>If your natural tendency is to speak quickly or you have a forceful or sharp tone of voice, become aware of how you are coming across. Become sensitive to the pace and tone used in Mexico. Otherwise you will destroy a relationship with your caustic tone and behavior.</a:t>
            </a:r>
          </a:p>
          <a:p>
            <a:pPr marL="457200" lvl="0" indent="-317500" rtl="0">
              <a:spcBef>
                <a:spcPts val="0"/>
              </a:spcBef>
              <a:buClr>
                <a:srgbClr val="000000"/>
              </a:buClr>
              <a:buSzPct val="100000"/>
              <a:buFont typeface="Cambria"/>
            </a:pPr>
            <a:r>
              <a:rPr lang="en" sz="1400">
                <a:solidFill>
                  <a:srgbClr val="000000"/>
                </a:solidFill>
                <a:latin typeface="Cambria"/>
                <a:ea typeface="Cambria"/>
                <a:cs typeface="Cambria"/>
                <a:sym typeface="Cambria"/>
              </a:rPr>
              <a:t>Business lunches, rather than dinners are the traditional form of business entertaining and are usually prolonged affairs, beginning between 2:00 and 3:00 p.m. and lasting three to four hours, with little time being devoted to actual business. Lunches are an essential part of business to establish a personal relationship.</a:t>
            </a:r>
          </a:p>
          <a:p>
            <a:pPr marL="457200" lvl="0" indent="-317500" rtl="0">
              <a:spcBef>
                <a:spcPts val="0"/>
              </a:spcBef>
              <a:buClr>
                <a:srgbClr val="000000"/>
              </a:buClr>
              <a:buSzPct val="100000"/>
              <a:buFont typeface="Cambria"/>
            </a:pPr>
            <a:r>
              <a:rPr lang="en" sz="1400">
                <a:solidFill>
                  <a:srgbClr val="000000"/>
                </a:solidFill>
                <a:latin typeface="Cambria"/>
                <a:ea typeface="Cambria"/>
                <a:cs typeface="Cambria"/>
                <a:sym typeface="Cambria"/>
              </a:rPr>
              <a:t>Giving gifts to business executives is not required. Small items with a company logo (for an initial visit) are appreciated.</a:t>
            </a:r>
          </a:p>
          <a:p>
            <a:pPr marL="457200" lvl="0" indent="-317500" rtl="0">
              <a:spcBef>
                <a:spcPts val="0"/>
              </a:spcBef>
              <a:buClr>
                <a:srgbClr val="000000"/>
              </a:buClr>
              <a:buSzPct val="100000"/>
              <a:buFont typeface="Cambria"/>
            </a:pPr>
            <a:r>
              <a:rPr lang="en" sz="1400">
                <a:solidFill>
                  <a:srgbClr val="000000"/>
                </a:solidFill>
                <a:latin typeface="Cambria"/>
                <a:ea typeface="Cambria"/>
                <a:cs typeface="Cambria"/>
                <a:sym typeface="Cambria"/>
              </a:rPr>
              <a:t>Women should not invite a male counterpart for a business dinner unless other associates or spouses attend. Also, Mexican men will graciously attempt to pay for a meal, even though you are hosting it. A professional way to host a meal is to dine or lunch at your hotel. Pre-arrange to have the meal added to your hotel bill.</a:t>
            </a:r>
          </a:p>
          <a:p>
            <a:pPr marL="457200" marR="139700" lvl="0" indent="-304800" rtl="0">
              <a:lnSpc>
                <a:spcPct val="130013"/>
              </a:lnSpc>
              <a:spcBef>
                <a:spcPts val="0"/>
              </a:spcBef>
              <a:spcAft>
                <a:spcPts val="0"/>
              </a:spcAft>
              <a:buClr>
                <a:srgbClr val="000000"/>
              </a:buClr>
              <a:buSzPct val="100000"/>
            </a:pPr>
            <a:r>
              <a:rPr lang="en" sz="1200">
                <a:solidFill>
                  <a:srgbClr val="000000"/>
                </a:solidFill>
              </a:rPr>
              <a:t>Men should wear conservative, dark coloured suits.</a:t>
            </a:r>
          </a:p>
          <a:p>
            <a:pPr marL="457200" marR="139700" lvl="0" indent="-304800" rtl="0">
              <a:lnSpc>
                <a:spcPct val="130013"/>
              </a:lnSpc>
              <a:spcBef>
                <a:spcPts val="0"/>
              </a:spcBef>
              <a:spcAft>
                <a:spcPts val="0"/>
              </a:spcAft>
              <a:buClr>
                <a:srgbClr val="000000"/>
              </a:buClr>
              <a:buSzPct val="100000"/>
            </a:pPr>
            <a:r>
              <a:rPr lang="en" sz="1200">
                <a:solidFill>
                  <a:srgbClr val="000000"/>
                </a:solidFill>
              </a:rPr>
              <a:t>Women should wear business suits or conservative dresses</a:t>
            </a:r>
          </a:p>
          <a:p>
            <a:pPr lvl="0">
              <a:spcBef>
                <a:spcPts val="0"/>
              </a:spcBef>
              <a:buNone/>
            </a:pPr>
            <a:endParaRPr sz="1400">
              <a:solidFill>
                <a:srgbClr val="000000"/>
              </a:solidFill>
              <a:latin typeface="Cambria"/>
              <a:ea typeface="Cambria"/>
              <a:cs typeface="Cambria"/>
              <a:sym typeface="Cambria"/>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lgn="ctr">
              <a:spcBef>
                <a:spcPts val="0"/>
              </a:spcBef>
              <a:buNone/>
            </a:pPr>
            <a:r>
              <a:rPr lang="en" sz="4800">
                <a:solidFill>
                  <a:srgbClr val="FFFFFF"/>
                </a:solidFill>
                <a:latin typeface="Syncopate"/>
                <a:ea typeface="Syncopate"/>
                <a:cs typeface="Syncopate"/>
                <a:sym typeface="Syncopate"/>
              </a:rPr>
              <a:t>CURRENCY</a:t>
            </a:r>
          </a:p>
        </p:txBody>
      </p:sp>
      <p:sp>
        <p:nvSpPr>
          <p:cNvPr id="81" name="Shape 81"/>
          <p:cNvSpPr txBox="1">
            <a:spLocks noGrp="1"/>
          </p:cNvSpPr>
          <p:nvPr>
            <p:ph type="body" idx="1"/>
          </p:nvPr>
        </p:nvSpPr>
        <p:spPr>
          <a:xfrm>
            <a:off x="196500" y="1278175"/>
            <a:ext cx="8520599" cy="3416400"/>
          </a:xfrm>
          <a:prstGeom prst="rect">
            <a:avLst/>
          </a:prstGeom>
        </p:spPr>
        <p:txBody>
          <a:bodyPr lIns="91425" tIns="91425" rIns="91425" bIns="91425" anchor="t" anchorCtr="0">
            <a:noAutofit/>
          </a:bodyPr>
          <a:lstStyle/>
          <a:p>
            <a:pPr lvl="0" rtl="0">
              <a:spcBef>
                <a:spcPts val="0"/>
              </a:spcBef>
              <a:buNone/>
            </a:pPr>
            <a:r>
              <a:rPr lang="en" b="1" u="sng">
                <a:solidFill>
                  <a:srgbClr val="FFFFFF"/>
                </a:solidFill>
              </a:rPr>
              <a:t>MEXICAN PESO</a:t>
            </a:r>
          </a:p>
          <a:p>
            <a:pPr lvl="0">
              <a:spcBef>
                <a:spcPts val="0"/>
              </a:spcBef>
              <a:buNone/>
            </a:pPr>
            <a:endParaRPr b="1" u="sng">
              <a:solidFill>
                <a:srgbClr val="FFFFFF"/>
              </a:solidFill>
            </a:endParaRPr>
          </a:p>
        </p:txBody>
      </p:sp>
      <p:pic>
        <p:nvPicPr>
          <p:cNvPr id="82" name="Shape 82"/>
          <p:cNvPicPr preferRelativeResize="0"/>
          <p:nvPr/>
        </p:nvPicPr>
        <p:blipFill>
          <a:blip r:embed="rId3">
            <a:alphaModFix/>
          </a:blip>
          <a:stretch>
            <a:fillRect/>
          </a:stretch>
        </p:blipFill>
        <p:spPr>
          <a:xfrm>
            <a:off x="415725" y="1919425"/>
            <a:ext cx="2905025" cy="3027349"/>
          </a:xfrm>
          <a:prstGeom prst="rect">
            <a:avLst/>
          </a:prstGeom>
          <a:noFill/>
          <a:ln>
            <a:noFill/>
          </a:ln>
        </p:spPr>
      </p:pic>
      <p:sp>
        <p:nvSpPr>
          <p:cNvPr id="83" name="Shape 83"/>
          <p:cNvSpPr txBox="1"/>
          <p:nvPr/>
        </p:nvSpPr>
        <p:spPr>
          <a:xfrm>
            <a:off x="3739775" y="497400"/>
            <a:ext cx="5206499" cy="722699"/>
          </a:xfrm>
          <a:prstGeom prst="rect">
            <a:avLst/>
          </a:prstGeom>
          <a:noFill/>
          <a:ln>
            <a:noFill/>
          </a:ln>
        </p:spPr>
        <p:txBody>
          <a:bodyPr lIns="91425" tIns="91425" rIns="91425" bIns="91425" anchor="t" anchorCtr="0">
            <a:noAutofit/>
          </a:bodyPr>
          <a:lstStyle/>
          <a:p>
            <a:pPr lvl="0" algn="r" rtl="0">
              <a:lnSpc>
                <a:spcPct val="136500"/>
              </a:lnSpc>
              <a:spcBef>
                <a:spcPts val="0"/>
              </a:spcBef>
              <a:buNone/>
            </a:pPr>
            <a:endParaRPr sz="1000">
              <a:solidFill>
                <a:srgbClr val="05A8E2"/>
              </a:solidFill>
              <a:highlight>
                <a:srgbClr val="F8F8F8"/>
              </a:highlight>
            </a:endParaRPr>
          </a:p>
          <a:p>
            <a:pPr lvl="0" algn="ctr" rtl="0">
              <a:lnSpc>
                <a:spcPct val="136500"/>
              </a:lnSpc>
              <a:spcBef>
                <a:spcPts val="0"/>
              </a:spcBef>
              <a:buNone/>
            </a:pPr>
            <a:endParaRPr sz="2400">
              <a:highlight>
                <a:srgbClr val="F8F8F8"/>
              </a:highlight>
            </a:endParaRPr>
          </a:p>
          <a:p>
            <a:pPr lvl="0" rtl="0">
              <a:lnSpc>
                <a:spcPct val="136500"/>
              </a:lnSpc>
              <a:spcBef>
                <a:spcPts val="0"/>
              </a:spcBef>
              <a:buNone/>
            </a:pPr>
            <a:r>
              <a:rPr lang="en" sz="2400">
                <a:solidFill>
                  <a:srgbClr val="FFFFFF"/>
                </a:solidFill>
              </a:rPr>
              <a:t>0.0549193 USD =1 MEXICAN PESO</a:t>
            </a:r>
          </a:p>
        </p:txBody>
      </p:sp>
      <p:pic>
        <p:nvPicPr>
          <p:cNvPr id="84" name="Shape 84"/>
          <p:cNvPicPr preferRelativeResize="0"/>
          <p:nvPr/>
        </p:nvPicPr>
        <p:blipFill>
          <a:blip r:embed="rId4">
            <a:alphaModFix/>
          </a:blip>
          <a:stretch>
            <a:fillRect/>
          </a:stretch>
        </p:blipFill>
        <p:spPr>
          <a:xfrm>
            <a:off x="5018650" y="1919432"/>
            <a:ext cx="3698437" cy="302735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a:spcBef>
                <a:spcPts val="0"/>
              </a:spcBef>
              <a:buNone/>
            </a:pPr>
            <a:r>
              <a:rPr lang="en"/>
              <a:t>DO NOT’S IN  MEXICO</a:t>
            </a:r>
          </a:p>
        </p:txBody>
      </p:sp>
      <p:sp>
        <p:nvSpPr>
          <p:cNvPr id="90" name="Shape 9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AutoNum type="arabicPeriod"/>
            </a:pPr>
            <a:r>
              <a:rPr lang="en"/>
              <a:t>DO NOT DRINK THE WATER IN PUBLIC</a:t>
            </a:r>
          </a:p>
          <a:p>
            <a:pPr marL="457200" lvl="0" indent="-228600" rtl="0">
              <a:spcBef>
                <a:spcPts val="0"/>
              </a:spcBef>
              <a:buAutoNum type="arabicPeriod"/>
            </a:pPr>
            <a:r>
              <a:rPr lang="en"/>
              <a:t>IN RESTAURANTS DO NOT LEAVE THE TABLE WITHOUT TIPPING</a:t>
            </a:r>
          </a:p>
          <a:p>
            <a:pPr marL="457200" lvl="0" indent="-228600" rtl="0">
              <a:spcBef>
                <a:spcPts val="0"/>
              </a:spcBef>
              <a:buAutoNum type="arabicPeriod"/>
            </a:pPr>
            <a:r>
              <a:rPr lang="en"/>
              <a:t>DO NOT SWIM IN THE SEA WHEN THE RED FLAG IS UP</a:t>
            </a:r>
          </a:p>
          <a:p>
            <a:pPr marL="457200" lvl="0" indent="-228600" rtl="0">
              <a:spcBef>
                <a:spcPts val="0"/>
              </a:spcBef>
              <a:buAutoNum type="arabicPeriod"/>
            </a:pPr>
            <a:r>
              <a:rPr lang="en"/>
              <a:t>DO NOT BASH WOMEN IN PUBLIC</a:t>
            </a:r>
          </a:p>
          <a:p>
            <a:pPr marL="457200" lvl="0" indent="-228600" rtl="0">
              <a:spcBef>
                <a:spcPts val="0"/>
              </a:spcBef>
              <a:buAutoNum type="arabicPeriod"/>
            </a:pPr>
            <a:r>
              <a:rPr lang="en"/>
              <a:t>IN A RESTAURANT NEVER SAY YOU DON'T LIKE MEXICAN FOOD OR TEQUILA</a:t>
            </a:r>
          </a:p>
          <a:p>
            <a:pPr marL="457200" lvl="0" indent="-228600" rtl="0">
              <a:spcBef>
                <a:spcPts val="0"/>
              </a:spcBef>
              <a:buAutoNum type="arabicPeriod"/>
            </a:pPr>
            <a:r>
              <a:rPr lang="en"/>
              <a:t>DO NOT URINATE IN PUBLIC</a:t>
            </a:r>
          </a:p>
          <a:p>
            <a:pPr marL="457200" lvl="0" indent="-228600" rtl="0">
              <a:spcBef>
                <a:spcPts val="0"/>
              </a:spcBef>
              <a:buAutoNum type="arabicPeriod"/>
            </a:pPr>
            <a:r>
              <a:rPr lang="en"/>
              <a:t>DO NOT YAWN IN PUBLIC</a:t>
            </a:r>
          </a:p>
          <a:p>
            <a:pPr marL="457200" lvl="0" indent="-228600">
              <a:spcBef>
                <a:spcPts val="0"/>
              </a:spcBef>
              <a:buAutoNum type="arabicPeriod"/>
            </a:pPr>
            <a:r>
              <a:rPr lang="en"/>
              <a:t>DO NOT SHOW UNDERGARMENTS IN PUBLIC</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159550" y="0"/>
            <a:ext cx="8520599" cy="723299"/>
          </a:xfrm>
          <a:prstGeom prst="rect">
            <a:avLst/>
          </a:prstGeom>
        </p:spPr>
        <p:txBody>
          <a:bodyPr lIns="91425" tIns="91425" rIns="91425" bIns="91425" anchor="t" anchorCtr="0">
            <a:noAutofit/>
          </a:bodyPr>
          <a:lstStyle/>
          <a:p>
            <a:pPr lvl="0">
              <a:spcBef>
                <a:spcPts val="0"/>
              </a:spcBef>
              <a:buNone/>
            </a:pPr>
            <a:r>
              <a:rPr lang="en" sz="5600" b="1" u="sng">
                <a:solidFill>
                  <a:srgbClr val="FF0000"/>
                </a:solidFill>
                <a:latin typeface="Amatic SC"/>
                <a:ea typeface="Amatic SC"/>
                <a:cs typeface="Amatic SC"/>
                <a:sym typeface="Amatic SC"/>
              </a:rPr>
              <a:t> Food and table manner</a:t>
            </a:r>
          </a:p>
        </p:txBody>
      </p:sp>
      <p:sp>
        <p:nvSpPr>
          <p:cNvPr id="96" name="Shape 96"/>
          <p:cNvSpPr txBox="1">
            <a:spLocks noGrp="1"/>
          </p:cNvSpPr>
          <p:nvPr>
            <p:ph type="body" idx="1"/>
          </p:nvPr>
        </p:nvSpPr>
        <p:spPr>
          <a:xfrm>
            <a:off x="178350" y="1002975"/>
            <a:ext cx="2463299" cy="396900"/>
          </a:xfrm>
          <a:prstGeom prst="rect">
            <a:avLst/>
          </a:prstGeom>
        </p:spPr>
        <p:txBody>
          <a:bodyPr lIns="91425" tIns="91425" rIns="91425" bIns="91425" anchor="t" anchorCtr="0">
            <a:noAutofit/>
          </a:bodyPr>
          <a:lstStyle/>
          <a:p>
            <a:pPr lvl="0" rtl="0">
              <a:spcBef>
                <a:spcPts val="0"/>
              </a:spcBef>
              <a:buNone/>
            </a:pPr>
            <a:r>
              <a:rPr lang="en">
                <a:solidFill>
                  <a:srgbClr val="FF0000"/>
                </a:solidFill>
                <a:latin typeface="Cambria"/>
                <a:ea typeface="Cambria"/>
                <a:cs typeface="Cambria"/>
                <a:sym typeface="Cambria"/>
              </a:rPr>
              <a:t>The food in Mexico  </a:t>
            </a:r>
          </a:p>
          <a:p>
            <a:pPr lvl="0" rtl="0">
              <a:spcBef>
                <a:spcPts val="0"/>
              </a:spcBef>
              <a:buNone/>
            </a:pPr>
            <a:endParaRPr>
              <a:solidFill>
                <a:srgbClr val="FF0000"/>
              </a:solidFill>
              <a:latin typeface="Cambria"/>
              <a:ea typeface="Cambria"/>
              <a:cs typeface="Cambria"/>
              <a:sym typeface="Cambria"/>
            </a:endParaRPr>
          </a:p>
          <a:p>
            <a:pPr lvl="0" rtl="0">
              <a:spcBef>
                <a:spcPts val="0"/>
              </a:spcBef>
              <a:buNone/>
            </a:pPr>
            <a:endParaRPr>
              <a:solidFill>
                <a:srgbClr val="FF0000"/>
              </a:solidFill>
              <a:latin typeface="Cambria"/>
              <a:ea typeface="Cambria"/>
              <a:cs typeface="Cambria"/>
              <a:sym typeface="Cambria"/>
            </a:endParaRPr>
          </a:p>
          <a:p>
            <a:pPr lvl="0">
              <a:spcBef>
                <a:spcPts val="0"/>
              </a:spcBef>
              <a:buNone/>
            </a:pPr>
            <a:endParaRPr>
              <a:solidFill>
                <a:srgbClr val="FF0000"/>
              </a:solidFill>
              <a:latin typeface="Cambria"/>
              <a:ea typeface="Cambria"/>
              <a:cs typeface="Cambria"/>
              <a:sym typeface="Cambria"/>
            </a:endParaRPr>
          </a:p>
        </p:txBody>
      </p:sp>
      <p:sp>
        <p:nvSpPr>
          <p:cNvPr id="97" name="Shape 97"/>
          <p:cNvSpPr txBox="1"/>
          <p:nvPr/>
        </p:nvSpPr>
        <p:spPr>
          <a:xfrm>
            <a:off x="5466300" y="1679525"/>
            <a:ext cx="3000000" cy="3000000"/>
          </a:xfrm>
          <a:prstGeom prst="rect">
            <a:avLst/>
          </a:prstGeom>
          <a:noFill/>
          <a:ln>
            <a:noFill/>
          </a:ln>
        </p:spPr>
        <p:txBody>
          <a:bodyPr lIns="91425" tIns="91425" rIns="91425" bIns="91425" anchor="ctr" anchorCtr="0">
            <a:noAutofit/>
          </a:bodyPr>
          <a:lstStyle/>
          <a:p>
            <a:pPr lvl="0" rtl="0">
              <a:spcBef>
                <a:spcPts val="0"/>
              </a:spcBef>
              <a:buNone/>
            </a:pPr>
            <a:r>
              <a:rPr lang="en"/>
              <a:t/>
            </a:r>
            <a:br>
              <a:rPr lang="en"/>
            </a:br>
            <a:r>
              <a:rPr lang="en" sz="1600">
                <a:solidFill>
                  <a:srgbClr val="FF0000"/>
                </a:solidFill>
                <a:latin typeface="Cambria"/>
                <a:ea typeface="Cambria"/>
                <a:cs typeface="Cambria"/>
                <a:sym typeface="Cambria"/>
              </a:rPr>
              <a:t> Always keep your hands visible when eating. Keep your wrists resting on the edge of the table.</a:t>
            </a:r>
            <a:br>
              <a:rPr lang="en" sz="1600">
                <a:solidFill>
                  <a:srgbClr val="FF0000"/>
                </a:solidFill>
                <a:latin typeface="Cambria"/>
                <a:ea typeface="Cambria"/>
                <a:cs typeface="Cambria"/>
                <a:sym typeface="Cambria"/>
              </a:rPr>
            </a:br>
            <a:r>
              <a:rPr lang="en" sz="1600">
                <a:solidFill>
                  <a:srgbClr val="FF0000"/>
                </a:solidFill>
                <a:latin typeface="Cambria"/>
                <a:ea typeface="Cambria"/>
                <a:cs typeface="Cambria"/>
                <a:sym typeface="Cambria"/>
              </a:rPr>
              <a:t>When you have finished eating, place your knife and fork across your plate with the prongs facing down and the handles facing to the right.</a:t>
            </a:r>
            <a:br>
              <a:rPr lang="en" sz="1600">
                <a:solidFill>
                  <a:srgbClr val="FF0000"/>
                </a:solidFill>
                <a:latin typeface="Cambria"/>
                <a:ea typeface="Cambria"/>
                <a:cs typeface="Cambria"/>
                <a:sym typeface="Cambria"/>
              </a:rPr>
            </a:br>
            <a:r>
              <a:rPr lang="en" sz="1600">
                <a:solidFill>
                  <a:srgbClr val="FF0000"/>
                </a:solidFill>
                <a:latin typeface="Cambria"/>
                <a:ea typeface="Cambria"/>
                <a:cs typeface="Cambria"/>
                <a:sym typeface="Cambria"/>
              </a:rPr>
              <a:t>Do not sit down until you are invited to and told where to sit.</a:t>
            </a:r>
            <a:br>
              <a:rPr lang="en" sz="1600">
                <a:solidFill>
                  <a:srgbClr val="FF0000"/>
                </a:solidFill>
                <a:latin typeface="Cambria"/>
                <a:ea typeface="Cambria"/>
                <a:cs typeface="Cambria"/>
                <a:sym typeface="Cambria"/>
              </a:rPr>
            </a:br>
            <a:r>
              <a:rPr lang="en" sz="1600">
                <a:solidFill>
                  <a:srgbClr val="FF0000"/>
                </a:solidFill>
                <a:latin typeface="Cambria"/>
                <a:ea typeface="Cambria"/>
                <a:cs typeface="Cambria"/>
                <a:sym typeface="Cambria"/>
              </a:rPr>
              <a:t>Do not begin eating until the hostess starts.</a:t>
            </a:r>
            <a:br>
              <a:rPr lang="en" sz="1600">
                <a:solidFill>
                  <a:srgbClr val="FF0000"/>
                </a:solidFill>
                <a:latin typeface="Cambria"/>
                <a:ea typeface="Cambria"/>
                <a:cs typeface="Cambria"/>
                <a:sym typeface="Cambria"/>
              </a:rPr>
            </a:br>
            <a:r>
              <a:rPr lang="en" sz="1600">
                <a:solidFill>
                  <a:srgbClr val="FF0000"/>
                </a:solidFill>
                <a:latin typeface="Cambria"/>
                <a:ea typeface="Cambria"/>
                <a:cs typeface="Cambria"/>
                <a:sym typeface="Cambria"/>
              </a:rPr>
              <a:t>Only men give toasts.</a:t>
            </a:r>
            <a:br>
              <a:rPr lang="en" sz="1600">
                <a:solidFill>
                  <a:srgbClr val="FF0000"/>
                </a:solidFill>
                <a:latin typeface="Cambria"/>
                <a:ea typeface="Cambria"/>
                <a:cs typeface="Cambria"/>
                <a:sym typeface="Cambria"/>
              </a:rPr>
            </a:br>
            <a:r>
              <a:rPr lang="en" sz="1600">
                <a:solidFill>
                  <a:srgbClr val="FF0000"/>
                </a:solidFill>
                <a:latin typeface="Cambria"/>
                <a:ea typeface="Cambria"/>
                <a:cs typeface="Cambria"/>
                <a:sym typeface="Cambria"/>
              </a:rPr>
              <a:t>It is polite to leave some food on your plate after a meal.</a:t>
            </a:r>
          </a:p>
        </p:txBody>
      </p:sp>
      <p:sp>
        <p:nvSpPr>
          <p:cNvPr id="98" name="Shape 98"/>
          <p:cNvSpPr txBox="1"/>
          <p:nvPr/>
        </p:nvSpPr>
        <p:spPr>
          <a:xfrm>
            <a:off x="6050600" y="1002962"/>
            <a:ext cx="2910900" cy="396900"/>
          </a:xfrm>
          <a:prstGeom prst="rect">
            <a:avLst/>
          </a:prstGeom>
          <a:noFill/>
          <a:ln>
            <a:noFill/>
          </a:ln>
        </p:spPr>
        <p:txBody>
          <a:bodyPr lIns="91425" tIns="91425" rIns="91425" bIns="91425" anchor="t" anchorCtr="0">
            <a:noAutofit/>
          </a:bodyPr>
          <a:lstStyle/>
          <a:p>
            <a:pPr lvl="0">
              <a:spcBef>
                <a:spcPts val="0"/>
              </a:spcBef>
              <a:buNone/>
            </a:pPr>
            <a:r>
              <a:rPr lang="en" sz="1700">
                <a:solidFill>
                  <a:srgbClr val="FF0000"/>
                </a:solidFill>
                <a:latin typeface="Cambria"/>
                <a:ea typeface="Cambria"/>
                <a:cs typeface="Cambria"/>
                <a:sym typeface="Cambria"/>
              </a:rPr>
              <a:t>TABLE MANNERS:</a:t>
            </a:r>
          </a:p>
        </p:txBody>
      </p:sp>
      <p:sp>
        <p:nvSpPr>
          <p:cNvPr id="99" name="Shape 99"/>
          <p:cNvSpPr txBox="1"/>
          <p:nvPr/>
        </p:nvSpPr>
        <p:spPr>
          <a:xfrm>
            <a:off x="178350" y="1624350"/>
            <a:ext cx="3000000" cy="1894800"/>
          </a:xfrm>
          <a:prstGeom prst="rect">
            <a:avLst/>
          </a:prstGeom>
          <a:noFill/>
          <a:ln>
            <a:noFill/>
          </a:ln>
        </p:spPr>
        <p:txBody>
          <a:bodyPr lIns="91425" tIns="91425" rIns="91425" bIns="91425" anchor="ctr" anchorCtr="0">
            <a:noAutofit/>
          </a:bodyPr>
          <a:lstStyle/>
          <a:p>
            <a:pPr lvl="0" rtl="0">
              <a:spcBef>
                <a:spcPts val="0"/>
              </a:spcBef>
              <a:buNone/>
            </a:pPr>
            <a:r>
              <a:rPr lang="en" sz="1600">
                <a:solidFill>
                  <a:srgbClr val="FF0000"/>
                </a:solidFill>
                <a:latin typeface="Cambria"/>
                <a:ea typeface="Cambria"/>
                <a:cs typeface="Cambria"/>
                <a:sym typeface="Cambria"/>
              </a:rPr>
              <a:t>Mexican food continued evolving as new products and techniques were introduced into Mexico from different places. We can find recipes and ingredients originally from South America, the Caribbean and even Africa. Mexican food is all considered very spicy .</a:t>
            </a:r>
          </a:p>
        </p:txBody>
      </p:sp>
      <p:pic>
        <p:nvPicPr>
          <p:cNvPr id="100" name="Shape 100"/>
          <p:cNvPicPr preferRelativeResize="0"/>
          <p:nvPr/>
        </p:nvPicPr>
        <p:blipFill>
          <a:blip r:embed="rId3">
            <a:alphaModFix/>
          </a:blip>
          <a:stretch>
            <a:fillRect/>
          </a:stretch>
        </p:blipFill>
        <p:spPr>
          <a:xfrm>
            <a:off x="3035850" y="3421672"/>
            <a:ext cx="2463300" cy="1650402"/>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5810400" y="1873250"/>
            <a:ext cx="3333599" cy="3390900"/>
          </a:xfrm>
          <a:prstGeom prst="rect">
            <a:avLst/>
          </a:prstGeom>
        </p:spPr>
        <p:txBody>
          <a:bodyPr lIns="91425" tIns="91425" rIns="91425" bIns="91425" anchor="t" anchorCtr="0">
            <a:noAutofit/>
          </a:bodyPr>
          <a:lstStyle/>
          <a:p>
            <a:pPr lvl="0" algn="ctr">
              <a:spcBef>
                <a:spcPts val="0"/>
              </a:spcBef>
              <a:buNone/>
            </a:pPr>
            <a:r>
              <a:rPr lang="en" sz="4000">
                <a:solidFill>
                  <a:srgbClr val="FF0000"/>
                </a:solidFill>
                <a:highlight>
                  <a:srgbClr val="FFFF00"/>
                </a:highlight>
                <a:latin typeface="Amatic SC"/>
                <a:ea typeface="Amatic SC"/>
                <a:cs typeface="Amatic SC"/>
                <a:sym typeface="Amatic SC"/>
              </a:rPr>
              <a:t>HOLIDAYS AND CELEBRATIONS</a:t>
            </a:r>
          </a:p>
        </p:txBody>
      </p:sp>
      <p:pic>
        <p:nvPicPr>
          <p:cNvPr id="106" name="Shape 106"/>
          <p:cNvPicPr preferRelativeResize="0"/>
          <p:nvPr/>
        </p:nvPicPr>
        <p:blipFill rotWithShape="1">
          <a:blip r:embed="rId3">
            <a:alphaModFix/>
          </a:blip>
          <a:srcRect t="22837" b="21852"/>
          <a:stretch/>
        </p:blipFill>
        <p:spPr>
          <a:xfrm>
            <a:off x="387350" y="165100"/>
            <a:ext cx="5676898" cy="4680750"/>
          </a:xfrm>
          <a:prstGeom prst="rect">
            <a:avLst/>
          </a:prstGeom>
          <a:noFill/>
          <a:ln w="228600" cap="flat" cmpd="sng">
            <a:solidFill>
              <a:srgbClr val="FF0000"/>
            </a:solidFill>
            <a:prstDash val="solid"/>
            <a:round/>
            <a:headEnd type="none" w="med" len="med"/>
            <a:tailEnd type="none" w="med" len="med"/>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416600" y="171450"/>
            <a:ext cx="8520599" cy="572699"/>
          </a:xfrm>
          <a:prstGeom prst="rect">
            <a:avLst/>
          </a:prstGeom>
        </p:spPr>
        <p:txBody>
          <a:bodyPr lIns="91425" tIns="91425" rIns="91425" bIns="91425" anchor="t" anchorCtr="0">
            <a:noAutofit/>
          </a:bodyPr>
          <a:lstStyle/>
          <a:p>
            <a:pPr lvl="0">
              <a:spcBef>
                <a:spcPts val="0"/>
              </a:spcBef>
              <a:buNone/>
            </a:pPr>
            <a:r>
              <a:rPr lang="en" sz="4300">
                <a:solidFill>
                  <a:srgbClr val="FF0000"/>
                </a:solidFill>
                <a:highlight>
                  <a:srgbClr val="FFFF00"/>
                </a:highlight>
                <a:latin typeface="Amatic SC"/>
                <a:ea typeface="Amatic SC"/>
                <a:cs typeface="Amatic SC"/>
                <a:sym typeface="Amatic SC"/>
              </a:rPr>
              <a:t> US legal system versus Mexico legal system</a:t>
            </a:r>
            <a:r>
              <a:rPr lang="en"/>
              <a:t> </a:t>
            </a:r>
          </a:p>
        </p:txBody>
      </p:sp>
      <p:sp>
        <p:nvSpPr>
          <p:cNvPr id="112" name="Shape 112"/>
          <p:cNvSpPr txBox="1">
            <a:spLocks noGrp="1"/>
          </p:cNvSpPr>
          <p:nvPr>
            <p:ph type="body" idx="1"/>
          </p:nvPr>
        </p:nvSpPr>
        <p:spPr>
          <a:xfrm>
            <a:off x="311700" y="968325"/>
            <a:ext cx="8520599" cy="3416400"/>
          </a:xfrm>
          <a:prstGeom prst="rect">
            <a:avLst/>
          </a:prstGeom>
        </p:spPr>
        <p:txBody>
          <a:bodyPr lIns="91425" tIns="91425" rIns="91425" bIns="91425" anchor="t" anchorCtr="0">
            <a:noAutofit/>
          </a:bodyPr>
          <a:lstStyle/>
          <a:p>
            <a:pPr lvl="0">
              <a:spcBef>
                <a:spcPts val="0"/>
              </a:spcBef>
              <a:buNone/>
            </a:pPr>
            <a:r>
              <a:rPr lang="en">
                <a:solidFill>
                  <a:srgbClr val="FF0000"/>
                </a:solidFill>
                <a:latin typeface="Cambria"/>
                <a:ea typeface="Cambria"/>
                <a:cs typeface="Cambria"/>
                <a:sym typeface="Cambria"/>
              </a:rPr>
              <a:t>The U.S. common law system is based on the case law and statutory law of England and the American colonies before the American Revolution. As the name implies, the traditional common law system emphasizes case law, customs and usage rather than legislative enactments. In contrast, Mexico's civil law system is derived primarily from Roman law as set forth in the compilation of codes and statutes of the Emperor Justinian, called Corpus Juris Civilis, and later refined in the French or Napoleonic Code of 1804. Mexico's legal system is also influenced by colonial law (the Spanish and "Indian" law of Spain's colonization in the areas that became Mexico and other present day Latin American countries), which was a highly formal body of law, including specific collections of not only laws but customs or accepted legal practices, that required the use of intricate regulations and elaborate writings associated with every important act of one's life, such as birth or marriage, and canon law, or religious law, issued by the Catholic Church.</a:t>
            </a:r>
          </a:p>
        </p:txBody>
      </p:sp>
    </p:spTree>
  </p:cSld>
  <p:clrMapOvr>
    <a:masterClrMapping/>
  </p:clrMapOvr>
  <p:transition spd="slow">
    <p:fade/>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734</Words>
  <Application>Microsoft Office PowerPoint</Application>
  <PresentationFormat>On-screen Show (16:9)</PresentationFormat>
  <Paragraphs>45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Syncopate</vt:lpstr>
      <vt:lpstr>Cambria</vt:lpstr>
      <vt:lpstr>Amatic SC</vt:lpstr>
      <vt:lpstr>simple-light-2</vt:lpstr>
      <vt:lpstr> </vt:lpstr>
      <vt:lpstr>    </vt:lpstr>
      <vt:lpstr>INFO</vt:lpstr>
      <vt:lpstr>Business greetings and attire:</vt:lpstr>
      <vt:lpstr>CURRENCY</vt:lpstr>
      <vt:lpstr>DO NOT’S IN  MEXICO</vt:lpstr>
      <vt:lpstr> Food and table manner</vt:lpstr>
      <vt:lpstr>HOLIDAYS AND CELEBRATIONS</vt:lpstr>
      <vt:lpstr> US legal system versus Mexico legal system </vt:lpstr>
      <vt:lpstr> Languages and common phrases used in Mexico </vt:lpstr>
      <vt:lpstr> Hand gestures and body language </vt:lpstr>
      <vt:lpstr>Slide 12</vt:lpstr>
      <vt:lpstr>Etiquettescholar.com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Ashley Ferguson</dc:creator>
  <cp:lastModifiedBy>ashleyferguson</cp:lastModifiedBy>
  <cp:revision>1</cp:revision>
  <dcterms:modified xsi:type="dcterms:W3CDTF">2016-06-01T18:22:59Z</dcterms:modified>
</cp:coreProperties>
</file>