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D0D"/>
    <a:srgbClr val="F61E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E2495-C226-46CB-A892-18757349E16B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DD976-7A03-47BA-905F-443485E304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7FF7-39B2-4CC0-9C33-F2E64AACEA78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F3E8-D38B-43E6-9B95-76FE4AF68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7FF7-39B2-4CC0-9C33-F2E64AACEA78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F3E8-D38B-43E6-9B95-76FE4AF68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7FF7-39B2-4CC0-9C33-F2E64AACEA78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F3E8-D38B-43E6-9B95-76FE4AF68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7FF7-39B2-4CC0-9C33-F2E64AACEA78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F3E8-D38B-43E6-9B95-76FE4AF68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7FF7-39B2-4CC0-9C33-F2E64AACEA78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F3E8-D38B-43E6-9B95-76FE4AF68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7FF7-39B2-4CC0-9C33-F2E64AACEA78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F3E8-D38B-43E6-9B95-76FE4AF68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7FF7-39B2-4CC0-9C33-F2E64AACEA78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F3E8-D38B-43E6-9B95-76FE4AF68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7FF7-39B2-4CC0-9C33-F2E64AACEA78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F3E8-D38B-43E6-9B95-76FE4AF68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7FF7-39B2-4CC0-9C33-F2E64AACEA78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F3E8-D38B-43E6-9B95-76FE4AF68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7FF7-39B2-4CC0-9C33-F2E64AACEA78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F3E8-D38B-43E6-9B95-76FE4AF68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7FF7-39B2-4CC0-9C33-F2E64AACEA78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F3E8-D38B-43E6-9B95-76FE4AF68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87FF7-39B2-4CC0-9C33-F2E64AACEA78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6F3E8-D38B-43E6-9B95-76FE4AF68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icool.com/elements/sodium.html" TargetMode="External"/><Relationship Id="rId2" Type="http://schemas.openxmlformats.org/officeDocument/2006/relationships/hyperlink" Target="http://www.chemicool.com/elements/oxyge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hemicool.com/elements/magnesium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ata 7"/>
          <p:cNvSpPr/>
          <p:nvPr/>
        </p:nvSpPr>
        <p:spPr>
          <a:xfrm>
            <a:off x="838200" y="5029200"/>
            <a:ext cx="2667000" cy="1676400"/>
          </a:xfrm>
          <a:prstGeom prst="flowChartInputOutp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lowchart: Terminator 4"/>
          <p:cNvSpPr/>
          <p:nvPr/>
        </p:nvSpPr>
        <p:spPr>
          <a:xfrm>
            <a:off x="4724400" y="152400"/>
            <a:ext cx="4419600" cy="6858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lowchart: Punched Tape 3"/>
          <p:cNvSpPr/>
          <p:nvPr/>
        </p:nvSpPr>
        <p:spPr>
          <a:xfrm>
            <a:off x="838200" y="838200"/>
            <a:ext cx="5867400" cy="3810000"/>
          </a:xfrm>
          <a:prstGeom prst="flowChartPunchedTap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28800"/>
            <a:ext cx="4876800" cy="1774825"/>
          </a:xfrm>
          <a:ln>
            <a:solidFill>
              <a:srgbClr val="F61EEC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10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urnstown Dam" pitchFamily="2" charset="0"/>
              </a:rPr>
              <a:t>NEON</a:t>
            </a:r>
            <a:r>
              <a:rPr lang="en-US" sz="10700" b="1" dirty="0" smtClean="0">
                <a:ln w="50800"/>
                <a:solidFill>
                  <a:srgbClr val="0070C0"/>
                </a:solidFill>
              </a:rPr>
              <a:t>  </a:t>
            </a:r>
            <a:endParaRPr lang="en-US" sz="10700" b="1" dirty="0">
              <a:ln w="50800"/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152400"/>
            <a:ext cx="46482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BY:ASHLEY FERGUSON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029200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0070C0"/>
                </a:solidFill>
              </a:rPr>
              <a:t>   </a:t>
            </a:r>
            <a:r>
              <a:rPr lang="en-US" sz="9600" dirty="0" smtClean="0">
                <a:solidFill>
                  <a:srgbClr val="F61EEC"/>
                </a:solidFill>
              </a:rPr>
              <a:t>NE</a:t>
            </a:r>
            <a:endParaRPr lang="en-US" sz="9600" dirty="0">
              <a:solidFill>
                <a:srgbClr val="F61EEC"/>
              </a:solidFill>
            </a:endParaRPr>
          </a:p>
        </p:txBody>
      </p:sp>
      <p:pic>
        <p:nvPicPr>
          <p:cNvPr id="9" name="Picture 8" descr="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4495800"/>
            <a:ext cx="3664763" cy="189603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5867400" cy="109696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7030A0"/>
                </a:solidFill>
                <a:latin typeface="Burnstown Dam" pitchFamily="2" charset="0"/>
              </a:rPr>
              <a:t>INFO</a:t>
            </a:r>
            <a:endParaRPr lang="en-US" sz="9600" dirty="0">
              <a:solidFill>
                <a:srgbClr val="7030A0"/>
              </a:solidFill>
              <a:latin typeface="Burnstown Dam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ATOMIC NUMBER=10</a:t>
            </a:r>
          </a:p>
          <a:p>
            <a:r>
              <a:rPr lang="en-US" dirty="0" smtClean="0"/>
              <a:t>ATOMIC MASS =20.1797 AMU</a:t>
            </a:r>
          </a:p>
          <a:p>
            <a:r>
              <a:rPr lang="en-US" dirty="0" smtClean="0"/>
              <a:t># OF PROTONS =10</a:t>
            </a:r>
          </a:p>
          <a:p>
            <a:r>
              <a:rPr lang="en-US" dirty="0" smtClean="0"/>
              <a:t># OF ELECTRONS=10</a:t>
            </a:r>
          </a:p>
          <a:p>
            <a:r>
              <a:rPr lang="en-US" dirty="0" smtClean="0"/>
              <a:t>MELTING POINT = -248.57 DEGREES CELSUIS </a:t>
            </a:r>
          </a:p>
          <a:p>
            <a:r>
              <a:rPr lang="en-US" dirty="0" smtClean="0"/>
              <a:t>BOILING POINT = -246.0 DEGREES CELSUIS </a:t>
            </a:r>
          </a:p>
          <a:p>
            <a:r>
              <a:rPr lang="en-US" dirty="0" smtClean="0"/>
              <a:t>GAS IS NEON’S NORMAL PHASE.</a:t>
            </a:r>
          </a:p>
          <a:p>
            <a:r>
              <a:rPr lang="en-US" dirty="0" smtClean="0"/>
              <a:t>NEON IS A NONMETAL.</a:t>
            </a:r>
          </a:p>
          <a:p>
            <a:r>
              <a:rPr lang="en-US" dirty="0" smtClean="0"/>
              <a:t>NEON IS A NOBLE GAS AND HAS NO IONIZATION AND NO COMMON COMPOUNDS 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0"/>
            <a:ext cx="1676400" cy="2438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0000000000000000000000000000000000000000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304800"/>
            <a:ext cx="4724400" cy="31438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bliqueBottomLeft"/>
            <a:lightRig rig="threePt" dir="t"/>
          </a:scene3d>
        </p:spPr>
      </p:pic>
      <p:sp>
        <p:nvSpPr>
          <p:cNvPr id="11" name="Explosion 1 10"/>
          <p:cNvSpPr/>
          <p:nvPr/>
        </p:nvSpPr>
        <p:spPr>
          <a:xfrm>
            <a:off x="6477000" y="3429000"/>
            <a:ext cx="2209800" cy="3200400"/>
          </a:xfrm>
          <a:prstGeom prst="irregularSeal1">
            <a:avLst/>
          </a:prstGeom>
          <a:solidFill>
            <a:srgbClr val="F61EE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86600" y="4343400"/>
            <a:ext cx="106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hiller" pitchFamily="82" charset="0"/>
              </a:rPr>
              <a:t>ONLY $2.80 TO $4.20 A LITLER.</a:t>
            </a:r>
            <a:endParaRPr lang="en-US" sz="2000" dirty="0">
              <a:latin typeface="Chiller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0" y="25908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urlz MT" pitchFamily="82" charset="0"/>
              </a:rPr>
              <a:t>       FOR SALE</a:t>
            </a:r>
            <a:endParaRPr lang="en-US" sz="3600" dirty="0">
              <a:latin typeface="Curlz MT" pitchFamily="82" charset="0"/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1447800" y="5715000"/>
            <a:ext cx="4800600" cy="762000"/>
          </a:xfrm>
          <a:prstGeom prst="flowChartAlternateProcess">
            <a:avLst/>
          </a:prstGeom>
          <a:solidFill>
            <a:srgbClr val="FF0D0D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00200" y="57912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NOEN COMES FOM THE GREEK WORD NEOS WHICH MEANS NEW .</a:t>
            </a:r>
            <a:endParaRPr lang="en-US" dirty="0"/>
          </a:p>
        </p:txBody>
      </p:sp>
      <p:sp>
        <p:nvSpPr>
          <p:cNvPr id="19" name="Hexagon 18"/>
          <p:cNvSpPr/>
          <p:nvPr/>
        </p:nvSpPr>
        <p:spPr>
          <a:xfrm>
            <a:off x="152400" y="2667000"/>
            <a:ext cx="2286000" cy="2743200"/>
          </a:xfrm>
          <a:prstGeom prst="hexagon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NEON WAS DISCOVERED BY WILLIAM RAMSAY AND MORRIS TRAVERS AT UNIVERSITY OF LONDON COLLEGE.</a:t>
            </a:r>
            <a:endParaRPr lang="en-US" dirty="0"/>
          </a:p>
        </p:txBody>
      </p:sp>
    </p:spTree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urnstown Dam" pitchFamily="2" charset="0"/>
              </a:rPr>
              <a:t>INTERESTING FACTS!!!!!</a:t>
            </a:r>
            <a:endParaRPr lang="en-US" sz="72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urnstown Dam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.0018 percent of Earth’s atmosphere is neon.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Although it is relatively rare on our planet, neon is the fifth most abundant element in the universe.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If you could gather all the neon from the rooms in a typical new home in the United States, you would get 10 liters (2 gallons) of neon gas. </a:t>
            </a:r>
            <a:r>
              <a:rPr lang="en-US" baseline="30000" dirty="0" smtClean="0">
                <a:solidFill>
                  <a:srgbClr val="7030A0"/>
                </a:solidFill>
              </a:rPr>
              <a:t>(3),(4)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Neon forms in stars with a mass of eight or more Earth suns.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Near the end of their lives, these stars enter the carbon burning phase, also making </a:t>
            </a:r>
            <a:r>
              <a:rPr lang="en-US" dirty="0" smtClean="0">
                <a:solidFill>
                  <a:srgbClr val="7030A0"/>
                </a:solidFill>
                <a:hlinkClick r:id="rId2"/>
              </a:rPr>
              <a:t>oxygen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smtClean="0">
                <a:solidFill>
                  <a:srgbClr val="7030A0"/>
                </a:solidFill>
                <a:hlinkClick r:id="rId3"/>
              </a:rPr>
              <a:t>sodium</a:t>
            </a:r>
            <a:r>
              <a:rPr lang="en-US" dirty="0" smtClean="0">
                <a:solidFill>
                  <a:srgbClr val="7030A0"/>
                </a:solidFill>
              </a:rPr>
              <a:t> and </a:t>
            </a:r>
            <a:r>
              <a:rPr lang="en-US" dirty="0" smtClean="0">
                <a:solidFill>
                  <a:srgbClr val="7030A0"/>
                </a:solidFill>
                <a:hlinkClick r:id="rId4"/>
              </a:rPr>
              <a:t>magnesium</a:t>
            </a:r>
            <a:r>
              <a:rPr lang="en-US" dirty="0" smtClean="0">
                <a:solidFill>
                  <a:srgbClr val="7030A0"/>
                </a:solidFill>
              </a:rPr>
              <a:t>. (For oxygen production, stars need a mass of ‘just’ five of our suns.) </a:t>
            </a:r>
            <a:r>
              <a:rPr lang="en-US" baseline="30000" dirty="0" smtClean="0">
                <a:solidFill>
                  <a:srgbClr val="7030A0"/>
                </a:solidFill>
              </a:rPr>
              <a:t>(5),(6)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Neon has no stable compounds. </a:t>
            </a:r>
          </a:p>
          <a:p>
            <a:pPr>
              <a:buFont typeface="Calibri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Burnstown Dam" pitchFamily="2" charset="0"/>
              </a:rPr>
              <a:t>More interesting facts </a:t>
            </a:r>
            <a:endParaRPr lang="en-US" sz="7200" dirty="0">
              <a:latin typeface="Burnstown Dam" pitchFamily="2" charset="0"/>
            </a:endParaRPr>
          </a:p>
        </p:txBody>
      </p:sp>
      <p:pic>
        <p:nvPicPr>
          <p:cNvPr id="4" name="Content Placeholder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828800"/>
            <a:ext cx="2857500" cy="1457325"/>
          </a:xfrm>
        </p:spPr>
      </p:pic>
      <p:sp>
        <p:nvSpPr>
          <p:cNvPr id="6" name="TextBox 5"/>
          <p:cNvSpPr txBox="1"/>
          <p:nvPr/>
        </p:nvSpPr>
        <p:spPr>
          <a:xfrm>
            <a:off x="4191000" y="21336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Neon gas spells 'open' with the help of a few thousand volts needed to ionize it.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667000" y="3810000"/>
          <a:ext cx="4057650" cy="2933700"/>
        </p:xfrm>
        <a:graphic>
          <a:graphicData uri="http://schemas.openxmlformats.org/drawingml/2006/table">
            <a:tbl>
              <a:tblPr/>
              <a:tblGrid>
                <a:gridCol w="4057650"/>
              </a:tblGrid>
              <a:tr h="952500">
                <a:tc>
                  <a:txBody>
                    <a:bodyPr/>
                    <a:lstStyle/>
                    <a:p>
                      <a:r>
                        <a:rPr lang="en-US" dirty="0"/>
                        <a:t>NEON </a:t>
                      </a:r>
                    </a:p>
                    <a:p>
                      <a:r>
                        <a:rPr lang="en-US" dirty="0"/>
                        <a:t>AT ROOM TEMPERATURES, NEON ATOMS ARE SO DISPERSED,</a:t>
                      </a:r>
                    </a:p>
                    <a:p>
                      <a:r>
                        <a:rPr lang="en-US" dirty="0"/>
                        <a:t>THAT NEON GAS, APPEARS TO BE, AN ODORLESS, COLORLESS GAS.</a:t>
                      </a:r>
                    </a:p>
                    <a:p>
                      <a:r>
                        <a:rPr lang="en-US" dirty="0"/>
                        <a:t>HOWEVER, AT </a:t>
                      </a:r>
                      <a:r>
                        <a:rPr lang="en-US" b="1" dirty="0"/>
                        <a:t>-</a:t>
                      </a:r>
                      <a:r>
                        <a:rPr lang="en-US" dirty="0"/>
                        <a:t>30°C IT SMELLS LIKE ORANGES,</a:t>
                      </a:r>
                    </a:p>
                    <a:p>
                      <a:r>
                        <a:rPr lang="en-US" dirty="0"/>
                        <a:t>AND AT</a:t>
                      </a:r>
                      <a:r>
                        <a:rPr lang="en-US" b="1" dirty="0"/>
                        <a:t> -</a:t>
                      </a:r>
                      <a:r>
                        <a:rPr lang="en-US" dirty="0"/>
                        <a:t>268°C IT MAKES A 3 ATOM PINK TRIGONAL CRYSTAL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</a:tr>
              <a:tr h="1333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pic>
        <p:nvPicPr>
          <p:cNvPr id="17409" name="Picture 1" descr="http://www.atomic-elements.info/1x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38100"/>
          </a:xfrm>
          <a:prstGeom prst="rect">
            <a:avLst/>
          </a:prstGeom>
          <a:noFill/>
        </p:spPr>
      </p:pic>
      <p:pic>
        <p:nvPicPr>
          <p:cNvPr id="17410" name="Picture 2" descr="http://www.atomic-elements.info/1x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38100"/>
          </a:xfrm>
          <a:prstGeom prst="rect">
            <a:avLst/>
          </a:prstGeom>
          <a:noFill/>
        </p:spPr>
      </p:pic>
      <p:pic>
        <p:nvPicPr>
          <p:cNvPr id="17411" name="Picture 3" descr="http://www.atomic-elements.info/1x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76200"/>
          </a:xfrm>
          <a:prstGeom prst="rect">
            <a:avLst/>
          </a:prstGeom>
          <a:noFill/>
        </p:spPr>
      </p:pic>
      <p:pic>
        <p:nvPicPr>
          <p:cNvPr id="17412" name="Picture 4" descr="http://www.atomic-elements.info/1x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38100"/>
          </a:xfrm>
          <a:prstGeom prst="rect">
            <a:avLst/>
          </a:prstGeom>
          <a:noFill/>
        </p:spPr>
      </p:pic>
      <p:pic>
        <p:nvPicPr>
          <p:cNvPr id="17413" name="Picture 5" descr="C:\Users\ashleyferguson\AppData\Local\Microsoft\Windows\Temporary Internet Files\Content.IE5\TYJBG087\MC9004417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4196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5F522"/>
      </a:dk1>
      <a:lt1>
        <a:srgbClr val="05F522"/>
      </a:lt1>
      <a:dk2>
        <a:srgbClr val="05F522"/>
      </a:dk2>
      <a:lt2>
        <a:srgbClr val="00B0F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250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NEON  </vt:lpstr>
      <vt:lpstr>INFO</vt:lpstr>
      <vt:lpstr>Slide 3</vt:lpstr>
      <vt:lpstr>INTERESTING FACTS!!!!!</vt:lpstr>
      <vt:lpstr>More interesting facts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ashleyferguson</dc:creator>
  <cp:lastModifiedBy>ashleyferguson</cp:lastModifiedBy>
  <cp:revision>10</cp:revision>
  <dcterms:created xsi:type="dcterms:W3CDTF">2014-06-02T13:32:35Z</dcterms:created>
  <dcterms:modified xsi:type="dcterms:W3CDTF">2016-05-24T18:21:20Z</dcterms:modified>
</cp:coreProperties>
</file>